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6"/>
  </p:notesMasterIdLst>
  <p:handoutMasterIdLst>
    <p:handoutMasterId r:id="rId27"/>
  </p:handoutMasterIdLst>
  <p:sldIdLst>
    <p:sldId id="401" r:id="rId2"/>
    <p:sldId id="521" r:id="rId3"/>
    <p:sldId id="554" r:id="rId4"/>
    <p:sldId id="522" r:id="rId5"/>
    <p:sldId id="536" r:id="rId6"/>
    <p:sldId id="555" r:id="rId7"/>
    <p:sldId id="531" r:id="rId8"/>
    <p:sldId id="537" r:id="rId9"/>
    <p:sldId id="538" r:id="rId10"/>
    <p:sldId id="539" r:id="rId11"/>
    <p:sldId id="540" r:id="rId12"/>
    <p:sldId id="549" r:id="rId13"/>
    <p:sldId id="541" r:id="rId14"/>
    <p:sldId id="550" r:id="rId15"/>
    <p:sldId id="546" r:id="rId16"/>
    <p:sldId id="556" r:id="rId17"/>
    <p:sldId id="542" r:id="rId18"/>
    <p:sldId id="543" r:id="rId19"/>
    <p:sldId id="551" r:id="rId20"/>
    <p:sldId id="552" r:id="rId21"/>
    <p:sldId id="544" r:id="rId22"/>
    <p:sldId id="553" r:id="rId23"/>
    <p:sldId id="545" r:id="rId24"/>
    <p:sldId id="524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F2"/>
    <a:srgbClr val="FF0000"/>
    <a:srgbClr val="FF6600"/>
    <a:srgbClr val="000000"/>
    <a:srgbClr val="F96DA9"/>
    <a:srgbClr val="FF66CC"/>
    <a:srgbClr val="FFFF00"/>
    <a:srgbClr val="B39378"/>
    <a:srgbClr val="00B050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1" autoAdjust="0"/>
    <p:restoredTop sz="80081" autoAdjust="0"/>
  </p:normalViewPr>
  <p:slideViewPr>
    <p:cSldViewPr snapToGrid="0">
      <p:cViewPr varScale="1">
        <p:scale>
          <a:sx n="65" d="100"/>
          <a:sy n="65" d="100"/>
        </p:scale>
        <p:origin x="1416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60B1846-45E7-ABBA-F8BA-14A35C352D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319FB4-5CD1-BC0B-0B82-6E11085B74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589BA-2971-4622-93AD-25718ED4753F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1D24C4-181A-8D20-C455-2D48100680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EC1776-77A4-324B-2EF3-5BEB8BF2F6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6DA42-7C85-4BCE-A62A-DCCC52CB1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6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7A3B3-44AE-4BB6-BF11-7EB7779EBBDB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86A0D-F9A6-4C65-A99E-D9475DD41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4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29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87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8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349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150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346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462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8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556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88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4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5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672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704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887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047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4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64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80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80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72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166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210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6A0D-F9A6-4C65-A99E-D9475DD41E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65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4931CF-31D2-4847-BCEF-D27588C423F1}"/>
              </a:ext>
            </a:extLst>
          </p:cNvPr>
          <p:cNvGrpSpPr/>
          <p:nvPr userDrawn="1"/>
        </p:nvGrpSpPr>
        <p:grpSpPr>
          <a:xfrm>
            <a:off x="98945" y="102393"/>
            <a:ext cx="529705" cy="861869"/>
            <a:chOff x="6322762" y="100290"/>
            <a:chExt cx="1080000" cy="1760164"/>
          </a:xfrm>
        </p:grpSpPr>
        <p:pic>
          <p:nvPicPr>
            <p:cNvPr id="8" name="Picture 2" descr="“南京大学 logo”的图片搜索结果">
              <a:extLst>
                <a:ext uri="{FF2B5EF4-FFF2-40B4-BE49-F238E27FC236}">
                  <a16:creationId xmlns:a16="http://schemas.microsoft.com/office/drawing/2014/main" id="{28E30A32-F7BE-714C-9D37-01B6A7B124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62" y="506423"/>
              <a:ext cx="1080000" cy="135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C96C5D-F2DE-304A-AF96-1C4D6F338B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2906"/>
            <a:stretch/>
          </p:blipFill>
          <p:spPr>
            <a:xfrm>
              <a:off x="6322762" y="100290"/>
              <a:ext cx="1080000" cy="349456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C898D08-D384-BE49-921A-65B2C40AF2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53" y="97998"/>
            <a:ext cx="1130902" cy="48715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36C637-520C-ED48-8364-5A6C3EC6D036}"/>
              </a:ext>
            </a:extLst>
          </p:cNvPr>
          <p:cNvGrpSpPr/>
          <p:nvPr userDrawn="1"/>
        </p:nvGrpSpPr>
        <p:grpSpPr>
          <a:xfrm>
            <a:off x="-10400" y="3574631"/>
            <a:ext cx="9162563" cy="1586287"/>
            <a:chOff x="-10400" y="3574631"/>
            <a:chExt cx="9162563" cy="158628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5E9A0C9-707E-664E-B09D-C82CE9349B41}"/>
                </a:ext>
              </a:extLst>
            </p:cNvPr>
            <p:cNvGrpSpPr/>
            <p:nvPr userDrawn="1"/>
          </p:nvGrpSpPr>
          <p:grpSpPr>
            <a:xfrm>
              <a:off x="-10400" y="3574631"/>
              <a:ext cx="9162563" cy="1586287"/>
              <a:chOff x="-10400" y="3574631"/>
              <a:chExt cx="9162563" cy="158628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22CB6BF-43CA-1443-A33C-A4DA58D0D5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556940" y="3574631"/>
                <a:ext cx="8030120" cy="1578769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1A5584B-C7CC-764B-ABA4-34F074C746D5}"/>
                  </a:ext>
                </a:extLst>
              </p:cNvPr>
              <p:cNvSpPr/>
              <p:nvPr userDrawn="1"/>
            </p:nvSpPr>
            <p:spPr>
              <a:xfrm>
                <a:off x="-10400" y="3622764"/>
                <a:ext cx="647348" cy="1520736"/>
              </a:xfrm>
              <a:prstGeom prst="rect">
                <a:avLst/>
              </a:prstGeom>
              <a:solidFill>
                <a:srgbClr val="A4A3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69A4BE-A5F9-9244-8773-6DCC3CFD7651}"/>
                  </a:ext>
                </a:extLst>
              </p:cNvPr>
              <p:cNvSpPr/>
              <p:nvPr userDrawn="1"/>
            </p:nvSpPr>
            <p:spPr>
              <a:xfrm>
                <a:off x="8504815" y="4809883"/>
                <a:ext cx="647348" cy="343517"/>
              </a:xfrm>
              <a:prstGeom prst="rect">
                <a:avLst/>
              </a:prstGeom>
              <a:solidFill>
                <a:srgbClr val="7675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95FFDB-F51D-F846-B278-8D2613E70277}"/>
                  </a:ext>
                </a:extLst>
              </p:cNvPr>
              <p:cNvSpPr/>
              <p:nvPr userDrawn="1"/>
            </p:nvSpPr>
            <p:spPr>
              <a:xfrm>
                <a:off x="-10400" y="4723716"/>
                <a:ext cx="674700" cy="437202"/>
              </a:xfrm>
              <a:prstGeom prst="rect">
                <a:avLst/>
              </a:prstGeom>
              <a:solidFill>
                <a:srgbClr val="5F5F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629875-84D0-474E-AD0C-5F801D9ECD6C}"/>
                </a:ext>
              </a:extLst>
            </p:cNvPr>
            <p:cNvSpPr/>
            <p:nvPr userDrawn="1"/>
          </p:nvSpPr>
          <p:spPr>
            <a:xfrm>
              <a:off x="8499537" y="4462250"/>
              <a:ext cx="647348" cy="343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061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90646669-8AFC-1842-A902-3203C633C0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53949" y="746522"/>
            <a:ext cx="7129975" cy="0"/>
          </a:xfrm>
          <a:prstGeom prst="line">
            <a:avLst/>
          </a:prstGeom>
          <a:noFill/>
          <a:ln w="50800">
            <a:solidFill>
              <a:srgbClr val="5F06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BD6349-4D98-4389-B913-1227D3DE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73153"/>
            <a:ext cx="1473198" cy="6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1487022"/>
          </a:xfrm>
          <a:prstGeom prst="rect">
            <a:avLst/>
          </a:prstGeom>
        </p:spPr>
        <p:txBody>
          <a:bodyPr anchor="b"/>
          <a:lstStyle>
            <a:lvl1pPr algn="ctr">
              <a:defRPr sz="4500" b="0" i="0">
                <a:latin typeface="DengXian" panose="02010600030101010101" pitchFamily="2" charset="-122"/>
                <a:ea typeface="YouYuan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68254"/>
            <a:ext cx="7886700" cy="1125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2968EF-4669-4045-9DEC-3DC26B5BA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73153"/>
            <a:ext cx="1473198" cy="6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7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D0DA7B-1AF8-6846-8AF9-5BF0C0F2B721}"/>
              </a:ext>
            </a:extLst>
          </p:cNvPr>
          <p:cNvSpPr/>
          <p:nvPr userDrawn="1"/>
        </p:nvSpPr>
        <p:spPr>
          <a:xfrm>
            <a:off x="0" y="4853907"/>
            <a:ext cx="9144000" cy="251999"/>
          </a:xfrm>
          <a:prstGeom prst="rect">
            <a:avLst/>
          </a:prstGeom>
          <a:solidFill>
            <a:srgbClr val="5E0560"/>
          </a:solidFill>
          <a:ln w="19050">
            <a:solidFill>
              <a:srgbClr val="5E056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CAC02-961E-DF40-8A05-D91FC1E92CFF}"/>
              </a:ext>
            </a:extLst>
          </p:cNvPr>
          <p:cNvSpPr/>
          <p:nvPr userDrawn="1"/>
        </p:nvSpPr>
        <p:spPr>
          <a:xfrm>
            <a:off x="0" y="4831048"/>
            <a:ext cx="9144000" cy="45719"/>
          </a:xfrm>
          <a:prstGeom prst="rect">
            <a:avLst/>
          </a:prstGeom>
          <a:solidFill>
            <a:srgbClr val="E9D0EA"/>
          </a:solidFill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F40A43-94BA-E641-AD7C-675AA26EF8AD}"/>
              </a:ext>
            </a:extLst>
          </p:cNvPr>
          <p:cNvSpPr/>
          <p:nvPr userDrawn="1"/>
        </p:nvSpPr>
        <p:spPr>
          <a:xfrm>
            <a:off x="178626" y="4903857"/>
            <a:ext cx="8791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基于提示词工程的 </a:t>
            </a:r>
            <a:r>
              <a:rPr lang="en-US" altLang="zh-CN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LLM</a:t>
            </a:r>
            <a:r>
              <a:rPr lang="zh-CN" altLang="en-US" sz="900" b="0" kern="1200" baseline="0" dirty="0">
                <a:solidFill>
                  <a:schemeClr val="bg1"/>
                </a:solidFill>
                <a:latin typeface="MS Reference Sans Serif" panose="020B0604030504040204" pitchFamily="34" charset="0"/>
                <a:ea typeface="+mn-ea"/>
                <a:cs typeface="Arial" panose="020B0604020202020204" pitchFamily="34" charset="0"/>
              </a:rPr>
              <a:t> 推理技术介绍</a:t>
            </a:r>
            <a:endParaRPr lang="en-US" altLang="zh-CN" sz="900" b="0" kern="1200" baseline="0" dirty="0">
              <a:solidFill>
                <a:schemeClr val="bg1"/>
              </a:solidFill>
              <a:latin typeface="MS Reference Sans Serif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900" b="0" kern="1200" baseline="0" dirty="0">
              <a:solidFill>
                <a:schemeClr val="bg1"/>
              </a:solidFill>
              <a:latin typeface="MS Reference Sans Serif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3FD3E7-D887-4114-AE04-F5A94996C386}"/>
              </a:ext>
            </a:extLst>
          </p:cNvPr>
          <p:cNvSpPr/>
          <p:nvPr userDrawn="1"/>
        </p:nvSpPr>
        <p:spPr>
          <a:xfrm>
            <a:off x="-4762" y="4904196"/>
            <a:ext cx="8970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222A9A-9CB0-49DE-8BD2-58FB26522427}" type="slidenum">
              <a:rPr lang="en-US" altLang="zh-CN" sz="900" b="0" baseline="0" smtClean="0">
                <a:solidFill>
                  <a:schemeClr val="bg1"/>
                </a:solidFill>
                <a:latin typeface="MS Reference Sans Serif" panose="020B0604030504040204" pitchFamily="34" charset="0"/>
                <a:cs typeface="Arial" panose="020B0604020202020204" pitchFamily="34" charset="0"/>
              </a:rPr>
              <a:t>‹#›</a:t>
            </a:fld>
            <a:endParaRPr lang="zh-CN" altLang="en-US" sz="900" b="0" dirty="0">
              <a:solidFill>
                <a:schemeClr val="bg1"/>
              </a:solidFill>
              <a:latin typeface="MS Reference Sans Serif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ea"/>
          <a:ea typeface="+mn-ea"/>
          <a:cs typeface="Lato" panose="020F050202020403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Didot" panose="02000503000000020003" pitchFamily="2" charset="-79"/>
          <a:ea typeface="+mn-ea"/>
          <a:cs typeface="Didot" panose="02000503000000020003" pitchFamily="2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6EB2B4B-245C-4C46-96A6-69F608B4F5F5}"/>
              </a:ext>
            </a:extLst>
          </p:cNvPr>
          <p:cNvSpPr/>
          <p:nvPr/>
        </p:nvSpPr>
        <p:spPr>
          <a:xfrm>
            <a:off x="6134450" y="3410125"/>
            <a:ext cx="937470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75F502-6883-446F-BB16-657E64B0F5D7}"/>
              </a:ext>
            </a:extLst>
          </p:cNvPr>
          <p:cNvSpPr/>
          <p:nvPr/>
        </p:nvSpPr>
        <p:spPr>
          <a:xfrm>
            <a:off x="5314426" y="3142887"/>
            <a:ext cx="2686574" cy="1067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002895-BC29-4D93-9FDB-6A163981F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2" y="73153"/>
            <a:ext cx="1473198" cy="6995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B4EC67-CC3E-4E7A-8855-0120E7C7AFAF}"/>
              </a:ext>
            </a:extLst>
          </p:cNvPr>
          <p:cNvSpPr txBox="1"/>
          <p:nvPr/>
        </p:nvSpPr>
        <p:spPr>
          <a:xfrm>
            <a:off x="1360303" y="2000613"/>
            <a:ext cx="900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基于提示词工程的</a:t>
            </a:r>
            <a:r>
              <a:rPr lang="en-US" altLang="zh-CN" sz="3200" b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LLM</a:t>
            </a:r>
            <a:r>
              <a:rPr lang="zh-CN" altLang="en-US" sz="3200" b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推理技术介绍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5C70CD-E16B-4C16-8606-E0CAA7E5F53D}"/>
              </a:ext>
            </a:extLst>
          </p:cNvPr>
          <p:cNvSpPr txBox="1"/>
          <p:nvPr/>
        </p:nvSpPr>
        <p:spPr>
          <a:xfrm>
            <a:off x="5087511" y="3514838"/>
            <a:ext cx="40564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汇报人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周昱辙</a:t>
            </a:r>
            <a:endParaRPr lang="en-US" altLang="zh-C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2024-07-18</a:t>
            </a:r>
            <a:endParaRPr lang="zh-CN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9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cs typeface="Times New Roman" panose="02020603050405020304" pitchFamily="18" charset="0"/>
              </a:rPr>
              <a:t>Abstraction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Thought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636E75-41C5-54C8-F1D6-CE371C890827}"/>
              </a:ext>
            </a:extLst>
          </p:cNvPr>
          <p:cNvSpPr txBox="1"/>
          <p:nvPr/>
        </p:nvSpPr>
        <p:spPr>
          <a:xfrm>
            <a:off x="5984224" y="1679723"/>
            <a:ext cx="2264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本质上是任务分解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这种分解更为通用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C17A12-1E86-7E8C-5A28-09169632C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0" y="1039053"/>
            <a:ext cx="5485957" cy="30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9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Buffer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of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Thought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636E75-41C5-54C8-F1D6-CE371C890827}"/>
              </a:ext>
            </a:extLst>
          </p:cNvPr>
          <p:cNvSpPr txBox="1"/>
          <p:nvPr/>
        </p:nvSpPr>
        <p:spPr>
          <a:xfrm>
            <a:off x="563251" y="3298407"/>
            <a:ext cx="6702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维护一个思维模板库（自然语言），遇到问题时调用模板</a:t>
            </a:r>
            <a:r>
              <a:rPr kumimoji="1" lang="en-US" altLang="zh-CN" dirty="0"/>
              <a:t>/</a:t>
            </a:r>
            <a:r>
              <a:rPr kumimoji="1" lang="zh-CN" altLang="en-US" dirty="0"/>
              <a:t>生成新的模板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B88317-0D83-E86A-A0D3-83DAF08D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1" y="1100580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Buffer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of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Thought</a:t>
            </a:r>
            <a:endParaRPr kumimoji="1" lang="zh-CN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/>
              <p:nvPr/>
            </p:nvSpPr>
            <p:spPr>
              <a:xfrm>
                <a:off x="563251" y="3298407"/>
                <a:ext cx="72138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tx1"/>
                    </a:solidFill>
                  </a:rPr>
                  <a:t>步骤：</a:t>
                </a:r>
                <a:br>
                  <a:rPr kumimoji="1" lang="en-US" altLang="zh-CN" dirty="0">
                    <a:solidFill>
                      <a:schemeClr val="tx1"/>
                    </a:solidFill>
                  </a:rPr>
                </a:br>
                <a:r>
                  <a:rPr kumimoji="1" lang="en-US" altLang="zh-CN" dirty="0">
                    <a:solidFill>
                      <a:schemeClr val="tx1"/>
                    </a:solidFill>
                  </a:rPr>
                  <a:t>1.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问题蒸馏：精华题目信息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2.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模板检索：度量蒸馏后问题与模板的相似度，依据相似度选择模板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3.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实例化推理：若检索到模板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，则按照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解决问题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4.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 否则，生成新模板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1" y="3298407"/>
                <a:ext cx="7213862" cy="1754326"/>
              </a:xfrm>
              <a:prstGeom prst="rect">
                <a:avLst/>
              </a:prstGeom>
              <a:blipFill>
                <a:blip r:embed="rId3"/>
                <a:stretch>
                  <a:fillRect l="-703" t="-1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9B88317-0D83-E86A-A0D3-83DAF08D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51" y="1100580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4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Buffer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Thought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70237C-8B72-2114-2530-4F3A2C2E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16" y="1048299"/>
            <a:ext cx="5154667" cy="33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0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Buffer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Thought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C8B52D-6C9B-C167-EE1A-E21E46FE113B}"/>
              </a:ext>
            </a:extLst>
          </p:cNvPr>
          <p:cNvSpPr txBox="1"/>
          <p:nvPr/>
        </p:nvSpPr>
        <p:spPr>
          <a:xfrm>
            <a:off x="377071" y="1300899"/>
            <a:ext cx="5920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优点：更加通用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对特定任务设计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一阶</a:t>
            </a:r>
            <a:endParaRPr kumimoji="1" lang="en-US" altLang="zh-CN" dirty="0"/>
          </a:p>
          <a:p>
            <a:r>
              <a:rPr kumimoji="1" lang="zh-CN" altLang="en-US" dirty="0"/>
              <a:t>对任务类型设计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二阶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通过提取模板的方式“记忆”解题方法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耗时较短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C80FB1-FAE0-D8A0-F682-01CB797B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85" y="1494694"/>
            <a:ext cx="3091239" cy="24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其它方法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636E75-41C5-54C8-F1D6-CE371C890827}"/>
              </a:ext>
            </a:extLst>
          </p:cNvPr>
          <p:cNvSpPr txBox="1"/>
          <p:nvPr/>
        </p:nvSpPr>
        <p:spPr>
          <a:xfrm>
            <a:off x="611226" y="4297647"/>
            <a:ext cx="670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Symbolic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Thought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1CB40F-7727-5226-E20B-28A6B0CE6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9" y="905792"/>
            <a:ext cx="2856699" cy="33319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6C4C62-A14D-2854-FC85-D609423E3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414" y="1543437"/>
            <a:ext cx="5542175" cy="20566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2660F3-30D2-C752-4831-79E8FEE7C66F}"/>
              </a:ext>
            </a:extLst>
          </p:cNvPr>
          <p:cNvSpPr txBox="1"/>
          <p:nvPr/>
        </p:nvSpPr>
        <p:spPr>
          <a:xfrm>
            <a:off x="5156462" y="3676452"/>
            <a:ext cx="248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Chain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58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内容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779227-9027-AABE-0FD1-5808075125F3}"/>
              </a:ext>
            </a:extLst>
          </p:cNvPr>
          <p:cNvSpPr txBox="1"/>
          <p:nvPr/>
        </p:nvSpPr>
        <p:spPr>
          <a:xfrm>
            <a:off x="2863742" y="727345"/>
            <a:ext cx="302800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一般方法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Self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基于任务分解的方法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Abstraction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Buffer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基于搜索的多步推理的方法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Q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MCT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Self-Refine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671E2E-EE37-BDA1-53E7-BB29DBC73CBE}"/>
              </a:ext>
            </a:extLst>
          </p:cNvPr>
          <p:cNvSpPr/>
          <p:nvPr/>
        </p:nvSpPr>
        <p:spPr>
          <a:xfrm>
            <a:off x="280799" y="2571750"/>
            <a:ext cx="5090098" cy="192324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7BC20B-9A27-98A4-F230-15DAAAC2FC4A}"/>
              </a:ext>
            </a:extLst>
          </p:cNvPr>
          <p:cNvSpPr txBox="1"/>
          <p:nvPr/>
        </p:nvSpPr>
        <p:spPr>
          <a:xfrm>
            <a:off x="3930543" y="727344"/>
            <a:ext cx="30280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63884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Tree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of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Thought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636E75-41C5-54C8-F1D6-CE371C890827}"/>
              </a:ext>
            </a:extLst>
          </p:cNvPr>
          <p:cNvSpPr txBox="1"/>
          <p:nvPr/>
        </p:nvSpPr>
        <p:spPr>
          <a:xfrm>
            <a:off x="780909" y="3141406"/>
            <a:ext cx="740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CoT</a:t>
            </a:r>
            <a:r>
              <a:rPr kumimoji="1" lang="zh-CN" altLang="en-US" dirty="0"/>
              <a:t>：调用</a:t>
            </a:r>
            <a:r>
              <a:rPr kumimoji="1" lang="en-US" altLang="zh-CN" dirty="0"/>
              <a:t>LLM</a:t>
            </a:r>
            <a:r>
              <a:rPr kumimoji="1" lang="zh-CN" altLang="en-US" dirty="0"/>
              <a:t>一次</a:t>
            </a:r>
            <a:endParaRPr kumimoji="1" lang="en-US" altLang="zh-CN" dirty="0"/>
          </a:p>
          <a:p>
            <a:r>
              <a:rPr kumimoji="1" lang="en-US" altLang="zh-CN" dirty="0" err="1"/>
              <a:t>ToT</a:t>
            </a:r>
            <a:r>
              <a:rPr kumimoji="1" lang="zh-CN" altLang="en-US" dirty="0"/>
              <a:t>：调用</a:t>
            </a:r>
            <a:r>
              <a:rPr kumimoji="1" lang="en-US" altLang="zh-CN" dirty="0"/>
              <a:t>LLM</a:t>
            </a:r>
            <a:r>
              <a:rPr kumimoji="1" lang="zh-CN" altLang="en-US" dirty="0"/>
              <a:t>多次，每次调用</a:t>
            </a:r>
            <a:r>
              <a:rPr kumimoji="1" lang="en-US" altLang="zh-CN" dirty="0"/>
              <a:t>LLM</a:t>
            </a:r>
            <a:r>
              <a:rPr kumimoji="1" lang="zh-CN" altLang="en-US" dirty="0"/>
              <a:t>等同于向前证明一步（状态转移）</a:t>
            </a:r>
            <a:endParaRPr kumimoji="1" lang="en-US" altLang="zh-CN" dirty="0"/>
          </a:p>
          <a:p>
            <a:r>
              <a:rPr kumimoji="1" lang="en-US" altLang="zh-CN" dirty="0" err="1"/>
              <a:t>ToT</a:t>
            </a:r>
            <a:r>
              <a:rPr kumimoji="1" lang="zh-CN" altLang="en-US" dirty="0"/>
              <a:t>使用 </a:t>
            </a:r>
            <a:r>
              <a:rPr kumimoji="1" lang="en-US" altLang="zh-CN" dirty="0"/>
              <a:t>self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evaluation</a:t>
            </a:r>
            <a:r>
              <a:rPr kumimoji="1" lang="zh-CN" altLang="en-US" dirty="0"/>
              <a:t> 的方式评估状态</a:t>
            </a:r>
            <a:endParaRPr kumimoji="1" lang="en-US" altLang="zh-CN" dirty="0"/>
          </a:p>
          <a:p>
            <a:r>
              <a:rPr kumimoji="1" lang="en-US" altLang="zh-CN" dirty="0" err="1"/>
              <a:t>ToT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DFS/BFS/MCTS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54F867-3E60-C3C8-42D6-DBC350663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0" y="865802"/>
            <a:ext cx="4705945" cy="22356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1562CA-573C-CE7F-0EAB-B17A7483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517" y="920423"/>
            <a:ext cx="2170946" cy="218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2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Q</a:t>
            </a:r>
            <a:r>
              <a:rPr kumimoji="1" lang="zh-CN" altLang="en-US" sz="2400" dirty="0">
                <a:latin typeface="+mn-lt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/>
              <p:nvPr/>
            </p:nvSpPr>
            <p:spPr>
              <a:xfrm>
                <a:off x="780909" y="935536"/>
                <a:ext cx="670245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/>
                  <a:t>Q</a:t>
                </a:r>
                <a:r>
                  <a:rPr kumimoji="1" lang="zh-CN" altLang="en-US" sz="1600" dirty="0"/>
                  <a:t>*：</a:t>
                </a:r>
                <a:r>
                  <a:rPr kumimoji="1" lang="en-US" altLang="zh-CN" sz="1600" dirty="0" err="1"/>
                  <a:t>ToT</a:t>
                </a:r>
                <a:r>
                  <a:rPr kumimoji="1" lang="zh-CN" altLang="en-US" sz="1600" dirty="0"/>
                  <a:t>  </a:t>
                </a:r>
                <a:r>
                  <a:rPr kumimoji="1" lang="en-US" altLang="zh-CN" sz="1600" dirty="0"/>
                  <a:t>+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A*</a:t>
                </a:r>
              </a:p>
              <a:p>
                <a:endParaRPr kumimoji="1" lang="en-US" altLang="zh-CN" sz="1600" dirty="0"/>
              </a:p>
              <a:p>
                <a:r>
                  <a:rPr kumimoji="1" lang="en-US" altLang="zh-CN" sz="1600" dirty="0"/>
                  <a:t>A</a:t>
                </a:r>
                <a:r>
                  <a:rPr kumimoji="1" lang="zh-CN" altLang="en-US" sz="1600" dirty="0"/>
                  <a:t>* 算法搜索：选择使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1600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600" dirty="0"/>
                  <a:t>值最大的下一个状态：</a:t>
                </a:r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zh-CN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zh-CN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600" dirty="0"/>
                  <a:t> 表示当前累积奖励，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600" dirty="0"/>
                  <a:t> 表示预计未来奖励</a:t>
                </a:r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r>
                  <a:rPr kumimoji="1" lang="zh-CN" altLang="en-US" sz="1600" dirty="0"/>
                  <a:t>作者将 </a:t>
                </a:r>
                <a:r>
                  <a:rPr kumimoji="1" lang="en-US" altLang="zh-CN" sz="1600" dirty="0"/>
                  <a:t>LLM</a:t>
                </a:r>
                <a:r>
                  <a:rPr kumimoji="1" lang="zh-CN" altLang="en-US" sz="1600" dirty="0"/>
                  <a:t> 推理问题形式化为</a:t>
                </a:r>
                <a:r>
                  <a:rPr kumimoji="1" lang="en-US" altLang="zh-CN" sz="1600" dirty="0"/>
                  <a:t>MDP</a:t>
                </a:r>
                <a:r>
                  <a:rPr kumimoji="1"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endParaRPr kumimoji="1" lang="en-US" altLang="zh-CN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9" y="935536"/>
                <a:ext cx="6702457" cy="3046988"/>
              </a:xfrm>
              <a:prstGeom prst="rect">
                <a:avLst/>
              </a:prstGeom>
              <a:blipFill>
                <a:blip r:embed="rId3"/>
                <a:stretch>
                  <a:fillRect l="-378" t="-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42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Q</a:t>
            </a:r>
            <a:r>
              <a:rPr kumimoji="1" lang="zh-CN" altLang="en-US" sz="2400" dirty="0">
                <a:latin typeface="+mn-lt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/>
              <p:nvPr/>
            </p:nvSpPr>
            <p:spPr>
              <a:xfrm>
                <a:off x="780909" y="935536"/>
                <a:ext cx="6702457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r>
                  <a:rPr kumimoji="1" lang="zh-CN" altLang="en-US" sz="1600" dirty="0"/>
                  <a:t>作者将 </a:t>
                </a:r>
                <a:r>
                  <a:rPr kumimoji="1" lang="en-US" altLang="zh-CN" sz="1600" dirty="0"/>
                  <a:t>LLM</a:t>
                </a:r>
                <a:r>
                  <a:rPr kumimoji="1" lang="zh-CN" altLang="en-US" sz="1600" dirty="0"/>
                  <a:t> 推理问题形式化为</a:t>
                </a:r>
                <a:r>
                  <a:rPr kumimoji="1" lang="en-US" altLang="zh-CN" sz="1600" dirty="0"/>
                  <a:t>MDP</a:t>
                </a:r>
                <a:r>
                  <a:rPr kumimoji="1"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zh-CN" altLang="en-US" sz="1600" dirty="0"/>
                  <a:t>：状态集 （当前所有</a:t>
                </a:r>
                <a:r>
                  <a:rPr kumimoji="1" lang="zh-CN" altLang="en-US" sz="1600" dirty="0">
                    <a:solidFill>
                      <a:srgbClr val="FF0000"/>
                    </a:solidFill>
                  </a:rPr>
                  <a:t>累积</a:t>
                </a:r>
                <a:r>
                  <a:rPr kumimoji="1" lang="zh-CN" altLang="en-US" sz="1600" dirty="0"/>
                  <a:t>推理步骤）</a:t>
                </a:r>
                <a:r>
                  <a:rPr kumimoji="1"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  <m:t>;…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1600" dirty="0"/>
                  <a:t> </a:t>
                </a:r>
                <a:endParaRPr kumimoji="1" lang="en-US" altLang="zh-CN" sz="1600" dirty="0"/>
              </a:p>
              <a:p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1600" dirty="0"/>
                  <a:t>：动作集（可选的推理步骤）</a:t>
                </a:r>
                <a:endParaRPr kumimoji="1" lang="en-US" altLang="zh-CN" sz="1600" dirty="0"/>
              </a:p>
              <a:p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zh-CN" altLang="en-US" sz="1600" dirty="0"/>
                  <a:t>：状态转移函数（</a:t>
                </a:r>
                <a:r>
                  <a:rPr kumimoji="1" lang="en-US" altLang="zh-CN" sz="1600" dirty="0"/>
                  <a:t>LLM</a:t>
                </a:r>
                <a:r>
                  <a:rPr kumimoji="1" lang="zh-CN" altLang="en-US" sz="1600" dirty="0"/>
                  <a:t>）</a:t>
                </a:r>
                <a:endParaRPr kumimoji="1" lang="en-US" altLang="zh-CN" sz="1600" dirty="0"/>
              </a:p>
              <a:p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zh-CN" altLang="en-US" sz="1600" dirty="0"/>
                  <a:t>：奖励函数</a:t>
                </a:r>
                <a:endParaRPr kumimoji="1" lang="en-US" altLang="zh-CN" sz="1600" dirty="0"/>
              </a:p>
              <a:p>
                <a14:m>
                  <m:oMath xmlns:m="http://schemas.openxmlformats.org/officeDocument/2006/math">
                    <m:r>
                      <a:rPr kumimoji="1" lang="zh-CN" alt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 sz="1600" dirty="0"/>
                  <a:t> ：衰减因子</a:t>
                </a:r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r>
                  <a:rPr kumimoji="1" lang="zh-CN" altLang="en-US" sz="1600" dirty="0"/>
                  <a:t>作者使用 </a:t>
                </a:r>
                <a:r>
                  <a:rPr kumimoji="1" lang="en-US" altLang="zh-CN" sz="1600" dirty="0"/>
                  <a:t>PRM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(Process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Reward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Model)</a:t>
                </a:r>
                <a:r>
                  <a:rPr kumimoji="1" lang="zh-CN" altLang="en-US" sz="1600" dirty="0"/>
                  <a:t> 作为奖励函数 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r>
                  <a:rPr kumimoji="1" lang="zh-CN" altLang="en-US" sz="1600" dirty="0"/>
                  <a:t> </a:t>
                </a:r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endParaRPr kumimoji="1" lang="en-US" altLang="zh-CN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9" y="935536"/>
                <a:ext cx="6702457" cy="4031873"/>
              </a:xfrm>
              <a:prstGeom prst="rect">
                <a:avLst/>
              </a:prstGeom>
              <a:blipFill>
                <a:blip r:embed="rId3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EA8F0A5-50FF-E7FC-E871-2B17BED3B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22" y="1379325"/>
            <a:ext cx="2170946" cy="21809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65FC09-D91F-CC37-FC31-00B2810BC8F5}"/>
              </a:ext>
            </a:extLst>
          </p:cNvPr>
          <p:cNvSpPr/>
          <p:nvPr/>
        </p:nvSpPr>
        <p:spPr>
          <a:xfrm>
            <a:off x="6928702" y="1340887"/>
            <a:ext cx="678730" cy="1534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9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内容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779227-9027-AABE-0FD1-5808075125F3}"/>
              </a:ext>
            </a:extLst>
          </p:cNvPr>
          <p:cNvSpPr txBox="1"/>
          <p:nvPr/>
        </p:nvSpPr>
        <p:spPr>
          <a:xfrm>
            <a:off x="2863742" y="727345"/>
            <a:ext cx="302800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一般方法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Self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基于任务分解的方法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Abstraction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Buffer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基于搜索的多步推理的方法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Q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MCT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Self-Refine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671E2E-EE37-BDA1-53E7-BB29DBC73CBE}"/>
              </a:ext>
            </a:extLst>
          </p:cNvPr>
          <p:cNvSpPr/>
          <p:nvPr/>
        </p:nvSpPr>
        <p:spPr>
          <a:xfrm>
            <a:off x="280799" y="2571750"/>
            <a:ext cx="5090098" cy="192324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7BC20B-9A27-98A4-F230-15DAAAC2FC4A}"/>
              </a:ext>
            </a:extLst>
          </p:cNvPr>
          <p:cNvSpPr txBox="1"/>
          <p:nvPr/>
        </p:nvSpPr>
        <p:spPr>
          <a:xfrm>
            <a:off x="3930543" y="727344"/>
            <a:ext cx="30280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7295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Q</a:t>
            </a:r>
            <a:r>
              <a:rPr kumimoji="1" lang="zh-CN" altLang="en-US" sz="2400" dirty="0">
                <a:latin typeface="+mn-lt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/>
              <p:nvPr/>
            </p:nvSpPr>
            <p:spPr>
              <a:xfrm>
                <a:off x="780909" y="935536"/>
                <a:ext cx="6702457" cy="3817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/>
                  <a:t>A</a:t>
                </a:r>
                <a:r>
                  <a:rPr kumimoji="1" lang="zh-CN" altLang="en-US" sz="1600" dirty="0"/>
                  <a:t>* 算法搜索：选择使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1600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600" dirty="0"/>
                  <a:t>值最大的下一个状态：</a:t>
                </a:r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zh-CN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zh-CN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zh-CN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600" dirty="0"/>
                  <a:t> 表示先前推理累积步骤的质量，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600" dirty="0"/>
                  <a:t> 表示对当前推理步骤能否解决</a:t>
                </a:r>
                <a:endParaRPr kumimoji="1" lang="en-US" altLang="zh-CN" sz="1600" dirty="0"/>
              </a:p>
              <a:p>
                <a:r>
                  <a:rPr kumimoji="1" lang="zh-CN" altLang="en-US" sz="1600" dirty="0"/>
                  <a:t>原问题的预期</a:t>
                </a:r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r>
                  <a:rPr kumimoji="1" lang="zh-CN" altLang="en-US" sz="1600" dirty="0"/>
                  <a:t>本文定义：</a:t>
                </a:r>
                <a:endParaRPr kumimoji="1"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𝐴𝐺𝐺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kumimoji="1" lang="zh-CN" alt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16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latin typeface="Cambria Math" panose="02040503050406030204" pitchFamily="18" charset="0"/>
                        </a:rPr>
                        <m:t>𝐴𝐺</m:t>
                      </m:r>
                      <m:r>
                        <a:rPr kumimoji="1" lang="en-US" altLang="zh-CN" sz="16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sz="1600" b="0" i="0" dirty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zh-CN" sz="1600" b="0" i="1" dirty="0" smtClean="0">
                          <a:latin typeface="Cambria Math" panose="02040503050406030204" pitchFamily="18" charset="0"/>
                        </a:rPr>
                        <m:t>,−1}</m:t>
                      </m:r>
                    </m:oMath>
                  </m:oMathPara>
                </a14:m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:endParaRPr kumimoji="1" lang="en-US" altLang="zh-CN" sz="1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1" lang="zh-CN" alt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1600" dirty="0"/>
                  <a:t> 通过 </a:t>
                </a:r>
                <a:r>
                  <a:rPr kumimoji="1" lang="en-US" altLang="zh-CN" sz="1600" dirty="0"/>
                  <a:t>Rollout</a:t>
                </a:r>
                <a:r>
                  <a:rPr kumimoji="1" lang="zh-CN" altLang="en-US" sz="1600" dirty="0"/>
                  <a:t> 得到</a:t>
                </a:r>
                <a:endParaRPr kumimoji="1"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kumimoji="1" lang="zh-CN" alt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1600" dirty="0"/>
              </a:p>
              <a:p>
                <a:endParaRPr kumimoji="1" lang="en-US" altLang="zh-CN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9" y="935536"/>
                <a:ext cx="6702457" cy="3817392"/>
              </a:xfrm>
              <a:prstGeom prst="rect">
                <a:avLst/>
              </a:prstGeom>
              <a:blipFill>
                <a:blip r:embed="rId3"/>
                <a:stretch>
                  <a:fillRect l="-378" t="-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C0DA64D-68D1-6B05-EA60-D0F0549C3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26" y="3433798"/>
            <a:ext cx="2053607" cy="3840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69ACB9-D29E-7E30-5931-9436807A65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51" b="2011"/>
          <a:stretch/>
        </p:blipFill>
        <p:spPr>
          <a:xfrm>
            <a:off x="4744020" y="3996965"/>
            <a:ext cx="3881506" cy="7471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262445-201F-0E3C-D1E9-F2C1A1B28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054" y="2186359"/>
            <a:ext cx="3417544" cy="136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MCT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Self-Refine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636E75-41C5-54C8-F1D6-CE371C890827}"/>
              </a:ext>
            </a:extLst>
          </p:cNvPr>
          <p:cNvSpPr txBox="1"/>
          <p:nvPr/>
        </p:nvSpPr>
        <p:spPr>
          <a:xfrm>
            <a:off x="290716" y="1048658"/>
            <a:ext cx="44873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Self-Refine</a:t>
            </a:r>
            <a:r>
              <a:rPr kumimoji="1" lang="zh-CN" altLang="en-US" dirty="0"/>
              <a:t>：让 </a:t>
            </a:r>
            <a:r>
              <a:rPr kumimoji="1" lang="en-US" altLang="zh-CN" dirty="0"/>
              <a:t>LLM</a:t>
            </a:r>
            <a:r>
              <a:rPr kumimoji="1" lang="zh-CN" altLang="en-US" dirty="0"/>
              <a:t> 修改自己的答案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Self-Refine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MCTS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Self-Refine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BA69A0-42CC-E0FA-FB72-C345CB0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6" y="1483977"/>
            <a:ext cx="4487326" cy="16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74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MCT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Self-Refine</a:t>
            </a:r>
            <a:endParaRPr kumimoji="1" lang="zh-CN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/>
              <p:nvPr/>
            </p:nvSpPr>
            <p:spPr>
              <a:xfrm>
                <a:off x="780909" y="1048658"/>
                <a:ext cx="7637227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MCTS</a:t>
                </a:r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MCT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Self-Refine</a:t>
                </a:r>
                <a:r>
                  <a:rPr kumimoji="1" lang="zh-CN" altLang="en-US" dirty="0"/>
                  <a:t>：</a:t>
                </a:r>
                <a:r>
                  <a:rPr kumimoji="1" lang="en-US" altLang="zh-CN" dirty="0"/>
                  <a:t>MCTS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+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Self-Refine</a:t>
                </a: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与 </a:t>
                </a:r>
                <a:r>
                  <a:rPr kumimoji="1" lang="en-US" altLang="zh-CN" dirty="0"/>
                  <a:t>Q</a:t>
                </a:r>
                <a:r>
                  <a:rPr kumimoji="1" lang="zh-CN" altLang="en-US" dirty="0"/>
                  <a:t>* 不同，</a:t>
                </a:r>
                <a:r>
                  <a:rPr kumimoji="1" lang="en-US" altLang="zh-CN" dirty="0" err="1"/>
                  <a:t>MCTSr</a:t>
                </a:r>
                <a:r>
                  <a:rPr kumimoji="1" lang="zh-CN" altLang="en-US" dirty="0"/>
                  <a:t> 定义一个答案是一个状态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zh-CN" altLang="en-US" dirty="0"/>
                  <a:t>被定义为将答案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进一步精炼成更优答案的预期质量 （</a:t>
                </a:r>
                <a:r>
                  <a:rPr kumimoji="1" lang="en-US" altLang="zh-CN" dirty="0"/>
                  <a:t>self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evaluation</a:t>
                </a:r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达到终止条件后，选择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值最高的答案作为原问题的答案 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636E75-41C5-54C8-F1D6-CE371C89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9" y="1048658"/>
                <a:ext cx="7637227" cy="4247317"/>
              </a:xfrm>
              <a:prstGeom prst="rect">
                <a:avLst/>
              </a:prstGeom>
              <a:blipFill>
                <a:blip r:embed="rId3"/>
                <a:stretch>
                  <a:fillRect l="-664" t="-595" r="-3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EB88A15-43E3-96A9-0777-B1915D97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74" y="939130"/>
            <a:ext cx="4051931" cy="1817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9A6963-972D-A5F8-4078-C63C357C3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086" y="2099377"/>
            <a:ext cx="2931376" cy="744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5880DE1-3F83-D50F-F195-14E2BB3BD940}"/>
                  </a:ext>
                </a:extLst>
              </p:cNvPr>
              <p:cNvSpPr txBox="1"/>
              <p:nvPr/>
            </p:nvSpPr>
            <p:spPr>
              <a:xfrm>
                <a:off x="6336328" y="1176047"/>
                <a:ext cx="23928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节点表示状态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：度量状态好坏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𝑈𝐶𝑇</m:t>
                    </m:r>
                  </m:oMath>
                </a14:m>
                <a:r>
                  <a:rPr kumimoji="1" lang="zh-CN" altLang="en-US" dirty="0"/>
                  <a:t>：选择状态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5880DE1-3F83-D50F-F195-14E2BB3BD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328" y="1176047"/>
                <a:ext cx="2392893" cy="923330"/>
              </a:xfrm>
              <a:prstGeom prst="rect">
                <a:avLst/>
              </a:prstGeom>
              <a:blipFill>
                <a:blip r:embed="rId6"/>
                <a:stretch>
                  <a:fillRect l="-2105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91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总结</a:t>
            </a:r>
            <a:endParaRPr kumimoji="1" lang="zh-CN" altLang="en-US" sz="2400" dirty="0">
              <a:latin typeface="+mn-lt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1E850CD-F4DC-7D72-BCB0-30E5FCE9F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76388"/>
              </p:ext>
            </p:extLst>
          </p:nvPr>
        </p:nvGraphicFramePr>
        <p:xfrm>
          <a:off x="280799" y="926248"/>
          <a:ext cx="8762842" cy="346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622">
                  <a:extLst>
                    <a:ext uri="{9D8B030D-6E8A-4147-A177-3AD203B41FA5}">
                      <a16:colId xmlns:a16="http://schemas.microsoft.com/office/drawing/2014/main" val="2785124184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2807111360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2934515102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1499804105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792932862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3037768179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740744630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2233189749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3558407318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2499347714"/>
                    </a:ext>
                  </a:extLst>
                </a:gridCol>
                <a:gridCol w="796622">
                  <a:extLst>
                    <a:ext uri="{9D8B030D-6E8A-4147-A177-3AD203B41FA5}">
                      <a16:colId xmlns:a16="http://schemas.microsoft.com/office/drawing/2014/main" val="3500740537"/>
                    </a:ext>
                  </a:extLst>
                </a:gridCol>
              </a:tblGrid>
              <a:tr h="53307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Self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Consistency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Decomposed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Prompting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Abstraction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Thought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Buffer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Thought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Symbolic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Thought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Chain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Tree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Thought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</a:t>
                      </a:r>
                      <a:r>
                        <a:rPr lang="zh-CN" alt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MCTSr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89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  <a:p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137947"/>
                  </a:ext>
                </a:extLst>
              </a:tr>
              <a:tr h="53307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90912"/>
                  </a:ext>
                </a:extLst>
              </a:tr>
              <a:tr h="533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Tokens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90029"/>
                  </a:ext>
                </a:extLst>
              </a:tr>
              <a:tr h="53307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6060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7781290-BA7D-C271-72A2-5F982F4E6996}"/>
              </a:ext>
            </a:extLst>
          </p:cNvPr>
          <p:cNvSpPr txBox="1"/>
          <p:nvPr/>
        </p:nvSpPr>
        <p:spPr>
          <a:xfrm>
            <a:off x="6743501" y="4473089"/>
            <a:ext cx="230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😃 </a:t>
            </a:r>
            <a:r>
              <a:rPr lang="en-US" altLang="zh-CN" dirty="0"/>
              <a:t>&gt;</a:t>
            </a:r>
            <a:r>
              <a:rPr lang="zh-CN" altLang="en-US" dirty="0"/>
              <a:t> 😳 </a:t>
            </a:r>
            <a:r>
              <a:rPr lang="en-US" altLang="zh-CN" dirty="0"/>
              <a:t>&gt;</a:t>
            </a:r>
            <a:r>
              <a:rPr lang="zh-CN" altLang="en-US" dirty="0"/>
              <a:t> 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013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endParaRPr kumimoji="1" lang="zh-CN" altLang="en-US" sz="2400" dirty="0">
              <a:latin typeface="+mn-lt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97863A00-ECCE-8242-ED1D-1D044B8163AA}"/>
              </a:ext>
            </a:extLst>
          </p:cNvPr>
          <p:cNvSpPr/>
          <p:nvPr/>
        </p:nvSpPr>
        <p:spPr>
          <a:xfrm>
            <a:off x="390427" y="2530206"/>
            <a:ext cx="999241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大任务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1B1ACD6-1E42-7351-FF87-DCEB27F3049C}"/>
              </a:ext>
            </a:extLst>
          </p:cNvPr>
          <p:cNvGrpSpPr/>
          <p:nvPr/>
        </p:nvGrpSpPr>
        <p:grpSpPr>
          <a:xfrm>
            <a:off x="2518524" y="1483095"/>
            <a:ext cx="1101366" cy="2473724"/>
            <a:chOff x="2075467" y="1483094"/>
            <a:chExt cx="1101366" cy="2473724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2FD45A8E-46FD-E546-AA13-0F2C996B2CCA}"/>
                </a:ext>
              </a:extLst>
            </p:cNvPr>
            <p:cNvSpPr/>
            <p:nvPr/>
          </p:nvSpPr>
          <p:spPr>
            <a:xfrm>
              <a:off x="2075467" y="1483094"/>
              <a:ext cx="1101366" cy="4086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子任务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F10993C7-5333-5E8B-F2EF-0C9B0E963002}"/>
                </a:ext>
              </a:extLst>
            </p:cNvPr>
            <p:cNvSpPr/>
            <p:nvPr/>
          </p:nvSpPr>
          <p:spPr>
            <a:xfrm>
              <a:off x="2075467" y="3548195"/>
              <a:ext cx="1101366" cy="4086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子任务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8CF0FDF-CEC6-E3CA-1128-F1E711357462}"/>
                </a:ext>
              </a:extLst>
            </p:cNvPr>
            <p:cNvSpPr/>
            <p:nvPr/>
          </p:nvSpPr>
          <p:spPr>
            <a:xfrm>
              <a:off x="2075467" y="2270433"/>
              <a:ext cx="1101366" cy="4086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子任务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B353D9-EF27-58D6-A40A-6D726B497EC1}"/>
                </a:ext>
              </a:extLst>
            </p:cNvPr>
            <p:cNvSpPr txBox="1"/>
            <p:nvPr/>
          </p:nvSpPr>
          <p:spPr>
            <a:xfrm>
              <a:off x="2230224" y="2902743"/>
              <a:ext cx="79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EA3588D-5ADA-F3D7-C4E3-B72E46DEEBB3}"/>
              </a:ext>
            </a:extLst>
          </p:cNvPr>
          <p:cNvGrpSpPr/>
          <p:nvPr/>
        </p:nvGrpSpPr>
        <p:grpSpPr>
          <a:xfrm>
            <a:off x="1536567" y="2309725"/>
            <a:ext cx="895547" cy="424792"/>
            <a:chOff x="1857080" y="2309724"/>
            <a:chExt cx="895547" cy="424792"/>
          </a:xfrm>
        </p:grpSpPr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4E66A461-CED3-460C-124D-9EF254F1FA3A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80" y="2734516"/>
              <a:ext cx="70701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3648045-A2A4-DEC2-A867-5C1D9CCE9497}"/>
                </a:ext>
              </a:extLst>
            </p:cNvPr>
            <p:cNvSpPr txBox="1"/>
            <p:nvPr/>
          </p:nvSpPr>
          <p:spPr>
            <a:xfrm>
              <a:off x="1866507" y="2309724"/>
              <a:ext cx="886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LLM</a:t>
              </a:r>
              <a:endParaRPr kumimoji="1"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0970C38-9528-CC5A-947F-5B064BB51ED2}"/>
              </a:ext>
            </a:extLst>
          </p:cNvPr>
          <p:cNvGrpSpPr/>
          <p:nvPr/>
        </p:nvGrpSpPr>
        <p:grpSpPr>
          <a:xfrm>
            <a:off x="3706301" y="1403130"/>
            <a:ext cx="1089582" cy="292361"/>
            <a:chOff x="1773809" y="2442155"/>
            <a:chExt cx="1089582" cy="292361"/>
          </a:xfrm>
        </p:grpSpPr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7210EA5C-C84F-4621-87A9-F5DE8032D848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80" y="2734516"/>
              <a:ext cx="70701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BAFA599-1F7F-BACA-7443-F18F4B893819}"/>
                </a:ext>
              </a:extLst>
            </p:cNvPr>
            <p:cNvSpPr txBox="1"/>
            <p:nvPr/>
          </p:nvSpPr>
          <p:spPr>
            <a:xfrm>
              <a:off x="1773809" y="2442155"/>
              <a:ext cx="1089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/>
                <a:t>LLM</a:t>
              </a:r>
              <a:r>
                <a:rPr kumimoji="1" lang="zh-CN" altLang="en-US" sz="1200" dirty="0"/>
                <a:t> </a:t>
              </a:r>
              <a:r>
                <a:rPr kumimoji="1" lang="en-US" altLang="zh-CN" sz="1200" dirty="0"/>
                <a:t>or</a:t>
              </a:r>
              <a:r>
                <a:rPr kumimoji="1" lang="zh-CN" altLang="en-US" sz="1200" dirty="0"/>
                <a:t>递归</a:t>
              </a:r>
            </a:p>
          </p:txBody>
        </p:sp>
      </p:grp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0809E01-F67F-96C0-7FD9-D14924CA13F5}"/>
              </a:ext>
            </a:extLst>
          </p:cNvPr>
          <p:cNvCxnSpPr>
            <a:cxnSpLocks/>
          </p:cNvCxnSpPr>
          <p:nvPr/>
        </p:nvCxnSpPr>
        <p:spPr>
          <a:xfrm>
            <a:off x="3798999" y="2474896"/>
            <a:ext cx="70701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C561652-8029-D765-F531-F7922FAFAC7D}"/>
              </a:ext>
            </a:extLst>
          </p:cNvPr>
          <p:cNvCxnSpPr>
            <a:cxnSpLocks/>
          </p:cNvCxnSpPr>
          <p:nvPr/>
        </p:nvCxnSpPr>
        <p:spPr>
          <a:xfrm>
            <a:off x="3780145" y="3760592"/>
            <a:ext cx="70701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23415D-2709-B3EE-170B-A16EED81AE8D}"/>
              </a:ext>
            </a:extLst>
          </p:cNvPr>
          <p:cNvGrpSpPr/>
          <p:nvPr/>
        </p:nvGrpSpPr>
        <p:grpSpPr>
          <a:xfrm>
            <a:off x="4733824" y="1477304"/>
            <a:ext cx="1101366" cy="2473724"/>
            <a:chOff x="2075467" y="1483094"/>
            <a:chExt cx="1101366" cy="2473724"/>
          </a:xfrm>
        </p:grpSpPr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B51EF296-F708-0B86-4255-EB743D1420BD}"/>
                </a:ext>
              </a:extLst>
            </p:cNvPr>
            <p:cNvSpPr/>
            <p:nvPr/>
          </p:nvSpPr>
          <p:spPr>
            <a:xfrm>
              <a:off x="2075467" y="1483094"/>
              <a:ext cx="1101366" cy="4086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答案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55927B8B-B3F0-1965-C35E-A38FA60CB376}"/>
                </a:ext>
              </a:extLst>
            </p:cNvPr>
            <p:cNvSpPr/>
            <p:nvPr/>
          </p:nvSpPr>
          <p:spPr>
            <a:xfrm>
              <a:off x="2075467" y="3548195"/>
              <a:ext cx="1101366" cy="4086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答案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4FDC9A6A-C7F6-33D8-9E24-F8134183D5AD}"/>
                </a:ext>
              </a:extLst>
            </p:cNvPr>
            <p:cNvSpPr/>
            <p:nvPr/>
          </p:nvSpPr>
          <p:spPr>
            <a:xfrm>
              <a:off x="2075467" y="2270433"/>
              <a:ext cx="1101366" cy="4086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答案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682C7A9-AD30-8A1C-1104-1B2A54E1B0F6}"/>
                </a:ext>
              </a:extLst>
            </p:cNvPr>
            <p:cNvSpPr txBox="1"/>
            <p:nvPr/>
          </p:nvSpPr>
          <p:spPr>
            <a:xfrm>
              <a:off x="2230224" y="2902743"/>
              <a:ext cx="79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B6207D5-3500-E2E7-FCF6-E92A1A12A8A9}"/>
              </a:ext>
            </a:extLst>
          </p:cNvPr>
          <p:cNvSpPr/>
          <p:nvPr/>
        </p:nvSpPr>
        <p:spPr>
          <a:xfrm>
            <a:off x="2384973" y="1337654"/>
            <a:ext cx="3638747" cy="699504"/>
          </a:xfrm>
          <a:prstGeom prst="roundRect">
            <a:avLst/>
          </a:prstGeom>
          <a:ln>
            <a:solidFill>
              <a:srgbClr val="0070C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EB663F-DDB4-EE98-8E99-0BE5EF6F6BDD}"/>
              </a:ext>
            </a:extLst>
          </p:cNvPr>
          <p:cNvSpPr txBox="1"/>
          <p:nvPr/>
        </p:nvSpPr>
        <p:spPr>
          <a:xfrm>
            <a:off x="3703940" y="2176808"/>
            <a:ext cx="1089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LLM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or</a:t>
            </a:r>
            <a:r>
              <a:rPr kumimoji="1" lang="zh-CN" altLang="en-US" sz="1200" dirty="0"/>
              <a:t>递归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61B639D-021E-E85D-9BA3-A3CABE62A36E}"/>
              </a:ext>
            </a:extLst>
          </p:cNvPr>
          <p:cNvSpPr txBox="1"/>
          <p:nvPr/>
        </p:nvSpPr>
        <p:spPr>
          <a:xfrm>
            <a:off x="3705509" y="3457965"/>
            <a:ext cx="1089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LLM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or</a:t>
            </a:r>
            <a:r>
              <a:rPr kumimoji="1" lang="zh-CN" altLang="en-US" sz="1200" dirty="0"/>
              <a:t>递归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07BC52E0-BC44-F37B-EC79-A91052476685}"/>
              </a:ext>
            </a:extLst>
          </p:cNvPr>
          <p:cNvSpPr/>
          <p:nvPr/>
        </p:nvSpPr>
        <p:spPr>
          <a:xfrm>
            <a:off x="2384974" y="2170760"/>
            <a:ext cx="3638747" cy="699504"/>
          </a:xfrm>
          <a:prstGeom prst="roundRect">
            <a:avLst/>
          </a:prstGeom>
          <a:ln>
            <a:solidFill>
              <a:srgbClr val="0070C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A32740D0-4864-3BAF-C63D-BA54BB83B9B9}"/>
              </a:ext>
            </a:extLst>
          </p:cNvPr>
          <p:cNvSpPr/>
          <p:nvPr/>
        </p:nvSpPr>
        <p:spPr>
          <a:xfrm>
            <a:off x="2384974" y="3445562"/>
            <a:ext cx="3638747" cy="699504"/>
          </a:xfrm>
          <a:prstGeom prst="roundRect">
            <a:avLst/>
          </a:prstGeom>
          <a:ln>
            <a:solidFill>
              <a:srgbClr val="0070C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864778B-13F0-4F1E-A07D-91ADEE533046}"/>
              </a:ext>
            </a:extLst>
          </p:cNvPr>
          <p:cNvCxnSpPr/>
          <p:nvPr/>
        </p:nvCxnSpPr>
        <p:spPr>
          <a:xfrm>
            <a:off x="6212264" y="1502587"/>
            <a:ext cx="0" cy="24093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23D45CF-54A3-0E31-4F32-A1696F519AE9}"/>
              </a:ext>
            </a:extLst>
          </p:cNvPr>
          <p:cNvSpPr txBox="1"/>
          <p:nvPr/>
        </p:nvSpPr>
        <p:spPr>
          <a:xfrm>
            <a:off x="6293972" y="2220488"/>
            <a:ext cx="65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step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en-US" altLang="zh-CN" sz="1200" dirty="0"/>
              <a:t>by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en-US" altLang="zh-CN" sz="1200" dirty="0"/>
              <a:t>step</a:t>
            </a:r>
            <a:endParaRPr kumimoji="1" lang="zh-CN" altLang="en-US" sz="1200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C3F4F40-6BD8-C33B-C7FC-59C52B84E1EE}"/>
              </a:ext>
            </a:extLst>
          </p:cNvPr>
          <p:cNvGrpSpPr/>
          <p:nvPr/>
        </p:nvGrpSpPr>
        <p:grpSpPr>
          <a:xfrm>
            <a:off x="6843058" y="2303934"/>
            <a:ext cx="905763" cy="428974"/>
            <a:chOff x="1857080" y="2305542"/>
            <a:chExt cx="905763" cy="428974"/>
          </a:xfrm>
        </p:grpSpPr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FC286A94-E7F9-6582-F643-7826245B93A1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80" y="2734516"/>
              <a:ext cx="70701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D3AFF05-81D5-2ECA-5CBB-F5C14FEA64C0}"/>
                </a:ext>
              </a:extLst>
            </p:cNvPr>
            <p:cNvSpPr txBox="1"/>
            <p:nvPr/>
          </p:nvSpPr>
          <p:spPr>
            <a:xfrm>
              <a:off x="1876723" y="2305542"/>
              <a:ext cx="886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LLM</a:t>
              </a:r>
              <a:endParaRPr kumimoji="1" lang="zh-CN" altLang="en-US" dirty="0"/>
            </a:p>
          </p:txBody>
        </p:sp>
      </p:grp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3282069A-AF9A-26BC-3890-996C73890068}"/>
              </a:ext>
            </a:extLst>
          </p:cNvPr>
          <p:cNvSpPr/>
          <p:nvPr/>
        </p:nvSpPr>
        <p:spPr>
          <a:xfrm>
            <a:off x="7744904" y="2453730"/>
            <a:ext cx="999241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114140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内容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779227-9027-AABE-0FD1-5808075125F3}"/>
              </a:ext>
            </a:extLst>
          </p:cNvPr>
          <p:cNvSpPr txBox="1"/>
          <p:nvPr/>
        </p:nvSpPr>
        <p:spPr>
          <a:xfrm>
            <a:off x="2863742" y="727345"/>
            <a:ext cx="302800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一般方法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Self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基于任务分解的方法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Abstraction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Buffer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基于搜索的多步推理的方法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Q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MCT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Self-Refine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671E2E-EE37-BDA1-53E7-BB29DBC73CBE}"/>
              </a:ext>
            </a:extLst>
          </p:cNvPr>
          <p:cNvSpPr/>
          <p:nvPr/>
        </p:nvSpPr>
        <p:spPr>
          <a:xfrm>
            <a:off x="280799" y="2571750"/>
            <a:ext cx="5090098" cy="192324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7BC20B-9A27-98A4-F230-15DAAAC2FC4A}"/>
              </a:ext>
            </a:extLst>
          </p:cNvPr>
          <p:cNvSpPr txBox="1"/>
          <p:nvPr/>
        </p:nvSpPr>
        <p:spPr>
          <a:xfrm>
            <a:off x="3930543" y="727344"/>
            <a:ext cx="30280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6839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Chain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Thought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671E2E-EE37-BDA1-53E7-BB29DBC73CBE}"/>
              </a:ext>
            </a:extLst>
          </p:cNvPr>
          <p:cNvSpPr/>
          <p:nvPr/>
        </p:nvSpPr>
        <p:spPr>
          <a:xfrm>
            <a:off x="280799" y="2571750"/>
            <a:ext cx="5090098" cy="192324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1177D4-9943-3E9A-A617-60314E35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63" y="952829"/>
            <a:ext cx="4501337" cy="22835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CB4B5F-3F35-BA2E-9FBF-D904E9FA4EDB}"/>
              </a:ext>
            </a:extLst>
          </p:cNvPr>
          <p:cNvSpPr txBox="1"/>
          <p:nvPr/>
        </p:nvSpPr>
        <p:spPr>
          <a:xfrm>
            <a:off x="593889" y="3283636"/>
            <a:ext cx="7663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CoT</a:t>
            </a:r>
            <a:r>
              <a:rPr kumimoji="1" lang="zh-CN" altLang="en-US" dirty="0"/>
              <a:t>是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方法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优势：简单、通用、调用少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689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Self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Consistency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636E75-41C5-54C8-F1D6-CE371C890827}"/>
              </a:ext>
            </a:extLst>
          </p:cNvPr>
          <p:cNvSpPr txBox="1"/>
          <p:nvPr/>
        </p:nvSpPr>
        <p:spPr>
          <a:xfrm>
            <a:off x="780909" y="3933259"/>
            <a:ext cx="670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多次调用</a:t>
            </a:r>
            <a:r>
              <a:rPr kumimoji="1" lang="en-US" altLang="zh-CN" dirty="0" err="1"/>
              <a:t>CoT</a:t>
            </a:r>
            <a:r>
              <a:rPr kumimoji="1" lang="zh-CN" altLang="en-US" dirty="0"/>
              <a:t>，对最后的结果进行集成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0EE9C2-7909-70C1-5AEF-5C64EB48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04" y="840909"/>
            <a:ext cx="6327068" cy="284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内容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779227-9027-AABE-0FD1-5808075125F3}"/>
              </a:ext>
            </a:extLst>
          </p:cNvPr>
          <p:cNvSpPr txBox="1"/>
          <p:nvPr/>
        </p:nvSpPr>
        <p:spPr>
          <a:xfrm>
            <a:off x="2863742" y="727345"/>
            <a:ext cx="302800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一般方法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Self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基于任务分解的方法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Abstraction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Buffer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基于搜索的多步推理的方法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Q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MCT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Self-Refine</a:t>
            </a: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671E2E-EE37-BDA1-53E7-BB29DBC73CBE}"/>
              </a:ext>
            </a:extLst>
          </p:cNvPr>
          <p:cNvSpPr/>
          <p:nvPr/>
        </p:nvSpPr>
        <p:spPr>
          <a:xfrm>
            <a:off x="280799" y="2571750"/>
            <a:ext cx="5090098" cy="192324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7BC20B-9A27-98A4-F230-15DAAAC2FC4A}"/>
              </a:ext>
            </a:extLst>
          </p:cNvPr>
          <p:cNvSpPr txBox="1"/>
          <p:nvPr/>
        </p:nvSpPr>
        <p:spPr>
          <a:xfrm>
            <a:off x="3930543" y="727344"/>
            <a:ext cx="30280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90226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Decomposed</a:t>
            </a:r>
            <a:r>
              <a:rPr kumimoji="1" lang="zh-CN" altLang="en-US" sz="2400" dirty="0">
                <a:latin typeface="+mn-lt"/>
              </a:rPr>
              <a:t> </a:t>
            </a:r>
            <a:r>
              <a:rPr kumimoji="1" lang="en-US" altLang="zh-CN" sz="2400" dirty="0">
                <a:latin typeface="+mn-lt"/>
              </a:rPr>
              <a:t>Prompting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636E75-41C5-54C8-F1D6-CE371C890827}"/>
              </a:ext>
            </a:extLst>
          </p:cNvPr>
          <p:cNvSpPr txBox="1"/>
          <p:nvPr/>
        </p:nvSpPr>
        <p:spPr>
          <a:xfrm>
            <a:off x="556220" y="2682584"/>
            <a:ext cx="67024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对任务进行分解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：三个子任务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根据子任务设计特定的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进行求解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2B0FF1-D758-46D5-B5DE-D5DA2B2A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0" y="1141353"/>
            <a:ext cx="7772400" cy="143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Decomposed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Prompting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636E75-41C5-54C8-F1D6-CE371C890827}"/>
              </a:ext>
            </a:extLst>
          </p:cNvPr>
          <p:cNvSpPr txBox="1"/>
          <p:nvPr/>
        </p:nvSpPr>
        <p:spPr>
          <a:xfrm>
            <a:off x="846897" y="3334353"/>
            <a:ext cx="6702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任务分解的方式需要预先指定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无法解决复杂数学题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7F9102-6747-8B25-D443-AB8533E3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61" y="967089"/>
            <a:ext cx="5978951" cy="23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637BA-6542-D34B-A4DB-33C01054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9" y="146052"/>
            <a:ext cx="8585223" cy="51513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cs typeface="Times New Roman" panose="02020603050405020304" pitchFamily="18" charset="0"/>
              </a:rPr>
              <a:t>Abstraction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Thought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496725-9E96-9BA7-631E-92DED7C0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7" y="1370005"/>
            <a:ext cx="4689441" cy="2846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7AF29E-F32E-973A-F2D5-F04BD610B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991" y="2273856"/>
            <a:ext cx="2503544" cy="7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698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kumimoji="1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159340</TotalTime>
  <Words>909</Words>
  <Application>Microsoft Office PowerPoint</Application>
  <PresentationFormat>全屏显示(16:9)</PresentationFormat>
  <Paragraphs>316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Didot</vt:lpstr>
      <vt:lpstr>等线</vt:lpstr>
      <vt:lpstr>等线</vt:lpstr>
      <vt:lpstr>Arial</vt:lpstr>
      <vt:lpstr>Calibri</vt:lpstr>
      <vt:lpstr>Cambria Math</vt:lpstr>
      <vt:lpstr>Consolas</vt:lpstr>
      <vt:lpstr>Lato</vt:lpstr>
      <vt:lpstr>MS Reference Sans Serif</vt:lpstr>
      <vt:lpstr>Times New Roman</vt:lpstr>
      <vt:lpstr>Wingdings</vt:lpstr>
      <vt:lpstr>1_Office 主题​​</vt:lpstr>
      <vt:lpstr>PowerPoint 演示文稿</vt:lpstr>
      <vt:lpstr>内容</vt:lpstr>
      <vt:lpstr>内容</vt:lpstr>
      <vt:lpstr>Chain of Thought</vt:lpstr>
      <vt:lpstr>Self Consistency</vt:lpstr>
      <vt:lpstr>内容</vt:lpstr>
      <vt:lpstr>Decomposed Prompting</vt:lpstr>
      <vt:lpstr>Decomposed Prompting</vt:lpstr>
      <vt:lpstr>Abstraction of Thought</vt:lpstr>
      <vt:lpstr>Abstraction of Thought</vt:lpstr>
      <vt:lpstr>Buffer of Thought</vt:lpstr>
      <vt:lpstr>Buffer of Thought</vt:lpstr>
      <vt:lpstr>Buffer of Thought</vt:lpstr>
      <vt:lpstr>Buffer of Thought</vt:lpstr>
      <vt:lpstr>其它方法</vt:lpstr>
      <vt:lpstr>内容</vt:lpstr>
      <vt:lpstr>Tree of Thought</vt:lpstr>
      <vt:lpstr>Q*</vt:lpstr>
      <vt:lpstr>Q*</vt:lpstr>
      <vt:lpstr>Q*</vt:lpstr>
      <vt:lpstr>MCT Self-Refine</vt:lpstr>
      <vt:lpstr>MCT Self-Refine</vt:lpstr>
      <vt:lpstr>总结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Peng Zhao</dc:creator>
  <cp:keywords/>
  <dc:description/>
  <cp:lastModifiedBy>欣爽 张</cp:lastModifiedBy>
  <cp:revision>2850</cp:revision>
  <cp:lastPrinted>2018-04-09T07:26:07Z</cp:lastPrinted>
  <dcterms:created xsi:type="dcterms:W3CDTF">2017-04-12T11:19:14Z</dcterms:created>
  <dcterms:modified xsi:type="dcterms:W3CDTF">2024-07-25T11:54:46Z</dcterms:modified>
  <cp:category/>
</cp:coreProperties>
</file>